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Bahnschrift Light SemiCondensed" panose="020B0502040204020203" pitchFamily="34" charset="0"/>
      <p:regular r:id="rId24"/>
    </p:embeddedFont>
    <p:embeddedFont>
      <p:font typeface="Bahnschrift SemiBold" panose="020B0502040204020203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aleway Medium" panose="020B0604020202020204" charset="-18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88953554718706E-2"/>
          <c:y val="0.12852230739142764"/>
          <c:w val="0.89585549088972571"/>
          <c:h val="0.7107565535014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H. Ádám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0.15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5-40E8-9B6B-7566F890308E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D. Milán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Munka1!$C$2:$C$4</c:f>
              <c:numCache>
                <c:formatCode>0%</c:formatCode>
                <c:ptCount val="3"/>
                <c:pt idx="0">
                  <c:v>0.7</c:v>
                </c:pt>
                <c:pt idx="1">
                  <c:v>0.25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5-40E8-9B6B-7566F890308E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B. Milán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Munka1!$D$2:$D$4</c:f>
              <c:numCache>
                <c:formatCode>0%</c:formatCode>
                <c:ptCount val="3"/>
                <c:pt idx="0">
                  <c:v>0.15</c:v>
                </c:pt>
                <c:pt idx="1">
                  <c:v>0.4</c:v>
                </c:pt>
                <c:pt idx="2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5-40E8-9B6B-7566F8903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3157184"/>
        <c:axId val="1773163424"/>
      </c:barChart>
      <c:catAx>
        <c:axId val="17731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63424"/>
        <c:crosses val="autoZero"/>
        <c:auto val="1"/>
        <c:lblAlgn val="ctr"/>
        <c:lblOffset val="100"/>
        <c:noMultiLvlLbl val="0"/>
      </c:catAx>
      <c:valAx>
        <c:axId val="17731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5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6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5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9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4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781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81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06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19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61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960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0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28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58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6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85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6424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102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1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176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69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42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922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17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419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84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66342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Silver Edzőterem</a:t>
            </a:r>
            <a:endParaRPr lang="en-US" sz="4400" dirty="0">
              <a:solidFill>
                <a:schemeClr val="bg1"/>
              </a:solidFill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3" y="443948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Készítette: Dóczi Milán, Helembai Ádám, Bruder Milán</a:t>
            </a:r>
            <a:endParaRPr lang="en-US" sz="195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09700" y="5125522"/>
            <a:ext cx="2376487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202394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 Vásárlás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7999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33724" y="37999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Hitelesítés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 ellenőrzés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122676" y="50027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88937" y="500276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 generálás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500342" y="560415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8066603" y="560415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Válasz kezelés</a:t>
            </a:r>
            <a:endParaRPr lang="en-US" sz="22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3" name="image25.png">
            <a:extLst>
              <a:ext uri="{FF2B5EF4-FFF2-40B4-BE49-F238E27FC236}">
                <a16:creationId xmlns:a16="http://schemas.microsoft.com/office/drawing/2014/main" id="{F72D10AC-D9DA-4860-8A36-9F1D6789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4273" y="1511359"/>
            <a:ext cx="6114415" cy="49269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50263" y="202394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vásárlás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oldalról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7999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33724" y="37999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típus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kiválasztása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Adatok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küldése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backendnek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122676" y="50027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88937" y="500276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Sikeres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/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hibás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válasz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00342" y="560415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8066603" y="560415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Értesítések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megjelenítése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image7.png">
            <a:extLst>
              <a:ext uri="{FF2B5EF4-FFF2-40B4-BE49-F238E27FC236}">
                <a16:creationId xmlns:a16="http://schemas.microsoft.com/office/drawing/2014/main" id="{6AE51C0A-1256-4ACB-BEFA-D7F68BC1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14779"/>
            <a:ext cx="6964910" cy="38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22676" y="89505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Admin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21638" y="239640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688936" y="23964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311390" y="312363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688937" y="312363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91207" y="385086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88936" y="3850867"/>
            <a:ext cx="591417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QR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kód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adataihoz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EDF63B8-4323-4F4C-86FF-ECF3B0341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2" y="2746088"/>
            <a:ext cx="6938634" cy="3350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34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Szükséges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weboldal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eléréséhez</a:t>
            </a:r>
            <a:endParaRPr lang="hu-HU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Asztali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számítógép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Okostelefon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Tablet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Kompatibilis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böngészők</a:t>
            </a:r>
            <a:endParaRPr lang="hu-HU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Brave</a:t>
            </a: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Google Chrome</a:t>
            </a: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Vivaldi</a:t>
            </a: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Safari(IOS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MacOS)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Funkciók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8" name="image9.png">
            <a:extLst>
              <a:ext uri="{FF2B5EF4-FFF2-40B4-BE49-F238E27FC236}">
                <a16:creationId xmlns:a16="http://schemas.microsoft.com/office/drawing/2014/main" id="{9F5E41E1-7C73-450A-85D1-929511BC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2929592"/>
            <a:ext cx="7453008" cy="35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Funkciók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Kívánt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megvásrlása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Megerősítés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a</a:t>
            </a:r>
            <a:r>
              <a:rPr lang="hu-HU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vásárlásról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4.png">
            <a:extLst>
              <a:ext uri="{FF2B5EF4-FFF2-40B4-BE49-F238E27FC236}">
                <a16:creationId xmlns:a16="http://schemas.microsoft.com/office/drawing/2014/main" id="{47BD057F-5730-461E-A517-2DC8A417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813377" y="2432663"/>
            <a:ext cx="6989125" cy="33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Képek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az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edzőteremről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15.png">
            <a:extLst>
              <a:ext uri="{FF2B5EF4-FFF2-40B4-BE49-F238E27FC236}">
                <a16:creationId xmlns:a16="http://schemas.microsoft.com/office/drawing/2014/main" id="{22C14FAC-D5E6-49D3-9EAB-CF0EE225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1782721" y="1995488"/>
            <a:ext cx="8103005" cy="38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Név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E-mail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cím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Lakcím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Születési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Telefonszám</a:t>
            </a: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		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9.png">
            <a:extLst>
              <a:ext uri="{FF2B5EF4-FFF2-40B4-BE49-F238E27FC236}">
                <a16:creationId xmlns:a16="http://schemas.microsoft.com/office/drawing/2014/main" id="{5CDF34A7-0395-4CA7-8957-6A3C9AD79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-757769" y="2133671"/>
            <a:ext cx="7125232" cy="3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9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1390" y="16292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97831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22676" y="281189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Email</a:t>
            </a:r>
          </a:p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  <a:endParaRPr lang="en-US" sz="22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D5D07281-812D-416A-953D-477A03A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1217114" y="2232423"/>
            <a:ext cx="7133148" cy="33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Projekt</a:t>
            </a:r>
            <a:r>
              <a:rPr lang="en-US" sz="4400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feladatok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eloszlása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graphicFrame>
        <p:nvGraphicFramePr>
          <p:cNvPr id="9" name="Tartalom helye 5">
            <a:extLst>
              <a:ext uri="{FF2B5EF4-FFF2-40B4-BE49-F238E27FC236}">
                <a16:creationId xmlns:a16="http://schemas.microsoft.com/office/drawing/2014/main" id="{B936F75E-7B87-4E86-BEF6-374DA6062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380642"/>
              </p:ext>
            </p:extLst>
          </p:nvPr>
        </p:nvGraphicFramePr>
        <p:xfrm>
          <a:off x="2112882" y="260569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83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041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4" name="Shape 1"/>
          <p:cNvSpPr/>
          <p:nvPr/>
        </p:nvSpPr>
        <p:spPr>
          <a:xfrm>
            <a:off x="6367462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5" name="Text 2"/>
          <p:cNvSpPr/>
          <p:nvPr/>
        </p:nvSpPr>
        <p:spPr>
          <a:xfrm>
            <a:off x="6619161" y="2232660"/>
            <a:ext cx="306169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Témaválasztás indoklása</a:t>
            </a:r>
          </a:p>
        </p:txBody>
      </p:sp>
      <p:sp>
        <p:nvSpPr>
          <p:cNvPr id="6" name="Text 3"/>
          <p:cNvSpPr/>
          <p:nvPr/>
        </p:nvSpPr>
        <p:spPr>
          <a:xfrm>
            <a:off x="6619161" y="3083004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Egészséges életmód fenntartása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9161" y="3976926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Testmozgás szeretete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249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9" name="Text 6"/>
          <p:cNvSpPr/>
          <p:nvPr/>
        </p:nvSpPr>
        <p:spPr>
          <a:xfrm>
            <a:off x="10435947" y="223266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Comfortaa Bold" pitchFamily="34" charset="-122"/>
                <a:cs typeface="Comfortaa Bold" pitchFamily="34" charset="-120"/>
              </a:rPr>
              <a:t>Célkitűzés</a:t>
            </a:r>
            <a:endParaRPr lang="en-US" sz="2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35947" y="2733318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Jövőbeni alkalmazhatóság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5948" y="3313985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Letisztult megjelenés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31363" y="3804999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Biztosított admin és felhasználói élmény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5427464"/>
            <a:ext cx="7381875" cy="1897975"/>
          </a:xfrm>
          <a:prstGeom prst="roundRect">
            <a:avLst>
              <a:gd name="adj" fmla="val 1989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14" name="Text 11"/>
          <p:cNvSpPr/>
          <p:nvPr/>
        </p:nvSpPr>
        <p:spPr>
          <a:xfrm>
            <a:off x="6619161" y="5679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Comfortaa Bold" pitchFamily="34" charset="-122"/>
                <a:cs typeface="Comfortaa Bold" pitchFamily="34" charset="-120"/>
              </a:rPr>
              <a:t>Célközönség</a:t>
            </a:r>
            <a:endParaRPr lang="en-US" sz="2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19161" y="6179820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Edzőtermek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619161" y="66708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Sportlétesítmények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462B1C0-6068-438C-8130-9A2564B4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Források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D9EB272-B471-4D20-A0A4-0032510730FA}"/>
              </a:ext>
            </a:extLst>
          </p:cNvPr>
          <p:cNvSpPr/>
          <p:nvPr/>
        </p:nvSpPr>
        <p:spPr>
          <a:xfrm>
            <a:off x="1657350" y="3641289"/>
            <a:ext cx="73152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https://upload.wikimedia.org/wikipedia/commons/9/9a/Visual_Studio_Code_1.35_icon.svg</a:t>
            </a:r>
          </a:p>
          <a:p>
            <a:r>
              <a:rPr lang="hu-HU" dirty="0">
                <a:solidFill>
                  <a:schemeClr val="bg1"/>
                </a:solidFill>
              </a:rPr>
              <a:t>https://www.drupal.org/project/next</a:t>
            </a:r>
          </a:p>
          <a:p>
            <a:r>
              <a:rPr lang="hu-HU" dirty="0">
                <a:solidFill>
                  <a:schemeClr val="bg1"/>
                </a:solidFill>
              </a:rPr>
              <a:t>https://www.ovhcloud.com/asia/learn/what-is-mysql/</a:t>
            </a:r>
          </a:p>
          <a:p>
            <a:r>
              <a:rPr lang="hu-HU" dirty="0">
                <a:solidFill>
                  <a:schemeClr val="bg1"/>
                </a:solidFill>
              </a:rPr>
              <a:t>https://upload.wikimedia.org/wikipedia/en/thumb/7/78/XAMPP_logo.svg/1200px-XAMPP_logo.svg.png</a:t>
            </a:r>
          </a:p>
          <a:p>
            <a:r>
              <a:rPr lang="hu-HU" dirty="0">
                <a:solidFill>
                  <a:schemeClr val="bg1"/>
                </a:solidFill>
              </a:rPr>
              <a:t>https://medium.com/@mpmekita/prisma-orm-89f689fdc9a5</a:t>
            </a:r>
          </a:p>
          <a:p>
            <a:r>
              <a:rPr lang="hu-HU" dirty="0">
                <a:solidFill>
                  <a:schemeClr val="bg1"/>
                </a:solidFill>
              </a:rPr>
              <a:t>https://webkul.com/blog/tailwind-css-best-practices/</a:t>
            </a:r>
          </a:p>
          <a:p>
            <a:r>
              <a:rPr lang="hu-HU" dirty="0">
                <a:solidFill>
                  <a:schemeClr val="bg1"/>
                </a:solidFill>
              </a:rPr>
              <a:t>https://en.wikipedia.org/wiki/Node.js#/media/File:Node.js_logo</a:t>
            </a:r>
            <a:r>
              <a:rPr lang="hu-HU" dirty="0"/>
              <a:t>.svg</a:t>
            </a:r>
          </a:p>
        </p:txBody>
      </p:sp>
    </p:spTree>
    <p:extLst>
      <p:ext uri="{BB962C8B-B14F-4D97-AF65-F5344CB8AC3E}">
        <p14:creationId xmlns:p14="http://schemas.microsoft.com/office/powerpoint/2010/main" val="199559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25001587-F00E-42DD-901F-ACA845623B1E}"/>
              </a:ext>
            </a:extLst>
          </p:cNvPr>
          <p:cNvSpPr/>
          <p:nvPr/>
        </p:nvSpPr>
        <p:spPr>
          <a:xfrm>
            <a:off x="6207813" y="3930134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Bahnschrift SemiBold" panose="020B0502040204020203" pitchFamily="34" charset="0"/>
              </a:rPr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10623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78355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Fejlesztés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folyamata: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Eszközök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99141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99141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Next.JS, Node JS, Prisma, Tailwind CSS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729401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47479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47479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 Studio Code, MySQL (XAMPP)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45603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99141" y="5542478"/>
            <a:ext cx="390179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Kiterjesztett funkcionalitás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99141" y="604313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Adatbázis kezelése, felhasználói élmény fejlesztése</a:t>
            </a:r>
            <a:endParaRPr lang="en-US" sz="195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0240A66-853E-4C50-846E-90BA6BDDD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936" y="1089470"/>
            <a:ext cx="2266401" cy="138817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316DB1B-A2B6-49CF-8CF3-7B0F30B3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13" y="2955788"/>
            <a:ext cx="2817845" cy="12076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B19564A-0EF9-4386-9300-7EA35AB60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59" y="4952524"/>
            <a:ext cx="1791478" cy="179147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4D3F0B-40B1-46F5-9B88-48AA7F37D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661" y="5653554"/>
            <a:ext cx="1292552" cy="1305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8CB0B77-23FE-461D-8439-DA03A4F154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21" y="3332956"/>
            <a:ext cx="1325563" cy="132556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4617E5B-9893-4BB6-83EA-C34FC2FFE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38" y="873820"/>
            <a:ext cx="2425959" cy="181946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55D2E98-8557-4B22-A57F-139DD608E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50" y="6929266"/>
            <a:ext cx="2415296" cy="12076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356" y="1543645"/>
            <a:ext cx="60360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Adatbázis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felépítése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913" y="302776"/>
            <a:ext cx="4076700" cy="1821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51024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Bérletek tábla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570380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Azonosító, alkalmak, cím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619482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Felhasználói kapcsolatok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629882" y="51024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Felhasználók tábla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29882" y="570380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Név, email, jelszó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9882" y="619482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Születési dátum, cím, telefonszám</a:t>
            </a:r>
            <a:endParaRPr lang="en-US" sz="195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98B15F5-EA08-4FC4-882F-2226020E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5A125486-70AB-4F98-86EC-5E067728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629882" y="2937748"/>
            <a:ext cx="6114415" cy="1596390"/>
          </a:xfrm>
          <a:prstGeom prst="rect">
            <a:avLst/>
          </a:prstGeom>
        </p:spPr>
      </p:pic>
      <p:pic>
        <p:nvPicPr>
          <p:cNvPr id="12" name="image1.png">
            <a:extLst>
              <a:ext uri="{FF2B5EF4-FFF2-40B4-BE49-F238E27FC236}">
                <a16:creationId xmlns:a16="http://schemas.microsoft.com/office/drawing/2014/main" id="{7F73C77A-A9AA-44F6-A22B-E4A904EA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39606" y="3187398"/>
            <a:ext cx="5570582" cy="12749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695206"/>
            <a:ext cx="7107793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API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Útvonalak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áttekintése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1718310"/>
            <a:ext cx="7381875" cy="5815965"/>
          </a:xfrm>
          <a:prstGeom prst="roundRect">
            <a:avLst>
              <a:gd name="adj" fmla="val 61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5083" y="1725930"/>
            <a:ext cx="7366635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4160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Útvonal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59629" y="1877020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Kérés típusa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287" y="1877020"/>
            <a:ext cx="1598771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Paraméterek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42946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Válasz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75083" y="2793444"/>
            <a:ext cx="7366635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4160" y="2944535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/berlet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59629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GET, POST, PATCH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288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userID, title, alkalom, ID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42946" y="2944535"/>
            <a:ext cx="135969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Berlet, Object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75083" y="3860959"/>
            <a:ext cx="7366635" cy="2980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4160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/user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59629" y="401204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GET, POST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288" y="4012049"/>
            <a:ext cx="1355884" cy="267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email, password, name, birthDate, adress, phoneNumber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42946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75083" y="6841808"/>
            <a:ext cx="73666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4160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/users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459629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GET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301288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2142946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list</a:t>
            </a:r>
            <a:endParaRPr lang="en-US" sz="185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963EFF34-ECA9-434F-A7E3-26104AC8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202394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7999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33724" y="3799999"/>
            <a:ext cx="38291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Adatfogadás és átalakítás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745010" y="440138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40138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Jelszó titkosítás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122676" y="50027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88937" y="5002768"/>
            <a:ext cx="355532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Felhasználó létrehozása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500342" y="560415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8066603" y="5604153"/>
            <a:ext cx="312074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Válasz és hibakezelés</a:t>
            </a:r>
            <a:endParaRPr lang="en-US" sz="2200" dirty="0"/>
          </a:p>
        </p:txBody>
      </p:sp>
      <p:pic>
        <p:nvPicPr>
          <p:cNvPr id="13" name="image6.png">
            <a:extLst>
              <a:ext uri="{FF2B5EF4-FFF2-40B4-BE49-F238E27FC236}">
                <a16:creationId xmlns:a16="http://schemas.microsoft.com/office/drawing/2014/main" id="{F6E92A60-658C-42A8-ADEC-66072D95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1666" y="748496"/>
            <a:ext cx="5927022" cy="6452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11479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2775" y="318813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Űrlap validálás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367462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482775" y="425803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185541" y="4271129"/>
            <a:ext cx="318777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Dátum és adatkezelés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367462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82775" y="532792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185541" y="5341025"/>
            <a:ext cx="41373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Adatok elküldése backendre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367462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482775" y="639782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185541" y="6410920"/>
            <a:ext cx="30471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Hibakezelés kezelése</a:t>
            </a:r>
            <a:endParaRPr lang="en-US" sz="22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55F1AB3-BBF2-437B-9976-9615382A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7" name="image12.png">
            <a:extLst>
              <a:ext uri="{FF2B5EF4-FFF2-40B4-BE49-F238E27FC236}">
                <a16:creationId xmlns:a16="http://schemas.microsoft.com/office/drawing/2014/main" id="{45CBC534-1115-475C-A463-C5426D50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0011" y="578630"/>
            <a:ext cx="4110974" cy="1246995"/>
          </a:xfrm>
          <a:prstGeom prst="rect">
            <a:avLst/>
          </a:prstGeom>
        </p:spPr>
      </p:pic>
      <p:pic>
        <p:nvPicPr>
          <p:cNvPr id="18" name="image21.png">
            <a:extLst>
              <a:ext uri="{FF2B5EF4-FFF2-40B4-BE49-F238E27FC236}">
                <a16:creationId xmlns:a16="http://schemas.microsoft.com/office/drawing/2014/main" id="{D99053C3-F721-4C2E-A13F-C14EFD58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4671" y="2346206"/>
            <a:ext cx="4297924" cy="454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232469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410075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33724" y="4100751"/>
            <a:ext cx="387465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Adatkinyerés és ellenőrzés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745010" y="4702135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311271" y="4702135"/>
            <a:ext cx="34512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Biztonsági ellenőrzések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122676" y="530352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88937" y="5303520"/>
            <a:ext cx="495812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Válasz előkészítése és hibakezelés</a:t>
            </a:r>
            <a:endParaRPr lang="en-US" sz="22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A53D76-7D7B-4E3E-B66C-A5D72FF3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17.png">
            <a:extLst>
              <a:ext uri="{FF2B5EF4-FFF2-40B4-BE49-F238E27FC236}">
                <a16:creationId xmlns:a16="http://schemas.microsoft.com/office/drawing/2014/main" id="{DE3DE450-1B0F-44D3-8C48-C280E181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2192535"/>
            <a:ext cx="6114415" cy="3061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031093"/>
            <a:ext cx="566380" cy="566261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6375" y="318813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Űrlap validáció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881063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996375" y="425803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699141" y="427112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Űrlap kezelés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81063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96375" y="532792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699141" y="5341025"/>
            <a:ext cx="35013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Adatküldés backendnek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881063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996375" y="639782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699141" y="64109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/>
          </a:p>
        </p:txBody>
      </p:sp>
      <p:pic>
        <p:nvPicPr>
          <p:cNvPr id="17" name="image10.png">
            <a:extLst>
              <a:ext uri="{FF2B5EF4-FFF2-40B4-BE49-F238E27FC236}">
                <a16:creationId xmlns:a16="http://schemas.microsoft.com/office/drawing/2014/main" id="{60BF92A0-339D-4482-BC33-CCF806C7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14636" y="1628703"/>
            <a:ext cx="5710672" cy="46957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458</Words>
  <Application>Microsoft Office PowerPoint</Application>
  <PresentationFormat>Egyéni</PresentationFormat>
  <Paragraphs>150</Paragraphs>
  <Slides>21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9" baseType="lpstr">
      <vt:lpstr>Bahnschrift SemiBold</vt:lpstr>
      <vt:lpstr>Comfortaa Bold</vt:lpstr>
      <vt:lpstr>Raleway Medium</vt:lpstr>
      <vt:lpstr>Bahnschrift Light SemiCondensed</vt:lpstr>
      <vt:lpstr>Calibri Light</vt:lpstr>
      <vt:lpstr>Arial</vt:lpstr>
      <vt:lpstr>Calibri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bruder.milan</cp:lastModifiedBy>
  <cp:revision>6</cp:revision>
  <dcterms:created xsi:type="dcterms:W3CDTF">2025-04-29T07:23:54Z</dcterms:created>
  <dcterms:modified xsi:type="dcterms:W3CDTF">2025-04-29T07:56:31Z</dcterms:modified>
</cp:coreProperties>
</file>